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9" r:id="rId7"/>
    <p:sldId id="261" r:id="rId8"/>
    <p:sldId id="262" r:id="rId9"/>
    <p:sldId id="263" r:id="rId10"/>
    <p:sldId id="265" r:id="rId11"/>
    <p:sldId id="269" r:id="rId12"/>
    <p:sldId id="266" r:id="rId13"/>
    <p:sldId id="267" r:id="rId14"/>
    <p:sldId id="268" r:id="rId15"/>
    <p:sldId id="260" r:id="rId16"/>
    <p:sldId id="264" r:id="rId1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860" autoAdjust="0"/>
  </p:normalViewPr>
  <p:slideViewPr>
    <p:cSldViewPr snapToGrid="0">
      <p:cViewPr>
        <p:scale>
          <a:sx n="100" d="100"/>
          <a:sy n="100" d="100"/>
        </p:scale>
        <p:origin x="72" y="-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CLASSE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OBJETO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ATRIBUTOS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B53FB82A-05DB-4AFD-9C48-652553EDDB5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MÉTODOS</a:t>
          </a:r>
        </a:p>
      </dgm:t>
    </dgm:pt>
    <dgm:pt modelId="{651875E2-A273-4E9A-8231-9391B7C4CB84}" type="parTrans" cxnId="{0B354EF3-493E-4AE5-8EF6-DB6B4F448F06}">
      <dgm:prSet/>
      <dgm:spPr/>
      <dgm:t>
        <a:bodyPr/>
        <a:lstStyle/>
        <a:p>
          <a:endParaRPr lang="pt-BR"/>
        </a:p>
      </dgm:t>
    </dgm:pt>
    <dgm:pt modelId="{25C3153F-AC54-4DA3-A24F-F6B45A8500B6}" type="sibTrans" cxnId="{0B354EF3-493E-4AE5-8EF6-DB6B4F448F06}">
      <dgm:prSet/>
      <dgm:spPr/>
      <dgm:t>
        <a:bodyPr/>
        <a:lstStyle/>
        <a:p>
          <a:endParaRPr lang="pt-BR"/>
        </a:p>
      </dgm:t>
    </dgm:pt>
    <dgm:pt modelId="{DBF6C3BB-0453-4B05-A881-38524397209D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EXEMPLOS</a:t>
          </a:r>
        </a:p>
      </dgm:t>
    </dgm:pt>
    <dgm:pt modelId="{98B25066-A3EC-4A2E-BA1A-0CB73DE90D90}" type="parTrans" cxnId="{676B3FE9-FC00-45EF-A836-54BBAD30B631}">
      <dgm:prSet/>
      <dgm:spPr/>
      <dgm:t>
        <a:bodyPr/>
        <a:lstStyle/>
        <a:p>
          <a:endParaRPr lang="pt-BR"/>
        </a:p>
      </dgm:t>
    </dgm:pt>
    <dgm:pt modelId="{6D382523-F2F1-40CA-9EAE-449E9ECF1B66}" type="sibTrans" cxnId="{676B3FE9-FC00-45EF-A836-54BBAD30B631}">
      <dgm:prSet/>
      <dgm:spPr/>
      <dgm:t>
        <a:bodyPr/>
        <a:lstStyle/>
        <a:p>
          <a:endParaRPr lang="pt-BR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5"/>
      <dgm:spPr/>
    </dgm:pt>
    <dgm:pt modelId="{BB7E5F84-64F2-4718-BACC-301BBCDC9D3A}" type="pres">
      <dgm:prSet presAssocID="{AAC263CB-8256-4B03-92FE-1622698FB3E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5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1" presStyleCnt="5"/>
      <dgm:spPr/>
    </dgm:pt>
    <dgm:pt modelId="{3CD2D8A7-CAF8-4A2F-A324-BDF8CFA66908}" type="pres">
      <dgm:prSet presAssocID="{93A6A030-ABAB-4EFA-B539-0FDB3E07C1E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1" presStyleCnt="5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2" presStyleCnt="5"/>
      <dgm:spPr/>
    </dgm:pt>
    <dgm:pt modelId="{D3271400-E9D7-4481-8E98-7952ACC542C2}" type="pres">
      <dgm:prSet presAssocID="{76D56F19-2708-49DB-8F92-D8AC45F23A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2" presStyleCnt="5">
        <dgm:presLayoutVars>
          <dgm:chMax val="0"/>
          <dgm:chPref val="0"/>
        </dgm:presLayoutVars>
      </dgm:prSet>
      <dgm:spPr/>
    </dgm:pt>
    <dgm:pt modelId="{1DE7612B-2219-4D66-9EB3-CD3401BF55CA}" type="pres">
      <dgm:prSet presAssocID="{EC8965A1-F755-4945-8AAC-DCF1F68F011E}" presName="sibTrans" presStyleCnt="0"/>
      <dgm:spPr/>
    </dgm:pt>
    <dgm:pt modelId="{B0172E7C-3F6F-4130-B8D4-6588516BC827}" type="pres">
      <dgm:prSet presAssocID="{B53FB82A-05DB-4AFD-9C48-652553EDDB59}" presName="compNode" presStyleCnt="0"/>
      <dgm:spPr/>
    </dgm:pt>
    <dgm:pt modelId="{72DC7289-4CC0-467B-A55A-71ABBD8C2958}" type="pres">
      <dgm:prSet presAssocID="{B53FB82A-05DB-4AFD-9C48-652553EDDB59}" presName="bgRect" presStyleLbl="bgShp" presStyleIdx="3" presStyleCnt="5"/>
      <dgm:spPr/>
    </dgm:pt>
    <dgm:pt modelId="{FFAE2E6C-480D-4B01-AEB8-763DDEBC8A04}" type="pres">
      <dgm:prSet presAssocID="{B53FB82A-05DB-4AFD-9C48-652553EDDB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odificação de programa em uma tela de computador"/>
        </a:ext>
      </dgm:extLst>
    </dgm:pt>
    <dgm:pt modelId="{921E33F8-D8AC-4039-9252-2C996662A0A8}" type="pres">
      <dgm:prSet presAssocID="{B53FB82A-05DB-4AFD-9C48-652553EDDB59}" presName="spaceRect" presStyleCnt="0"/>
      <dgm:spPr/>
    </dgm:pt>
    <dgm:pt modelId="{98C093CE-6955-4834-9D80-2682E02E9BFA}" type="pres">
      <dgm:prSet presAssocID="{B53FB82A-05DB-4AFD-9C48-652553EDDB59}" presName="parTx" presStyleLbl="revTx" presStyleIdx="3" presStyleCnt="5">
        <dgm:presLayoutVars>
          <dgm:chMax val="0"/>
          <dgm:chPref val="0"/>
        </dgm:presLayoutVars>
      </dgm:prSet>
      <dgm:spPr/>
    </dgm:pt>
    <dgm:pt modelId="{F1513E1A-B9D1-4AC0-92AE-48593DCFD849}" type="pres">
      <dgm:prSet presAssocID="{25C3153F-AC54-4DA3-A24F-F6B45A8500B6}" presName="sibTrans" presStyleCnt="0"/>
      <dgm:spPr/>
    </dgm:pt>
    <dgm:pt modelId="{9DE089E2-0760-401B-B90F-4FC04D9B5ADA}" type="pres">
      <dgm:prSet presAssocID="{DBF6C3BB-0453-4B05-A881-38524397209D}" presName="compNode" presStyleCnt="0"/>
      <dgm:spPr/>
    </dgm:pt>
    <dgm:pt modelId="{2D6EBFD5-A9A7-4FA6-A10F-C1B1750DC051}" type="pres">
      <dgm:prSet presAssocID="{DBF6C3BB-0453-4B05-A881-38524397209D}" presName="bgRect" presStyleLbl="bgShp" presStyleIdx="4" presStyleCnt="5"/>
      <dgm:spPr/>
    </dgm:pt>
    <dgm:pt modelId="{A8E99000-4178-42F5-9965-315C0C788192}" type="pres">
      <dgm:prSet presAssocID="{DBF6C3BB-0453-4B05-A881-38524397209D}" presName="iconRect" presStyleLbl="node1" presStyleIdx="4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Two people at desk"/>
        </a:ext>
      </dgm:extLst>
    </dgm:pt>
    <dgm:pt modelId="{5ACEFBDE-783A-4CD2-887D-D1DBC5DA502F}" type="pres">
      <dgm:prSet presAssocID="{DBF6C3BB-0453-4B05-A881-38524397209D}" presName="spaceRect" presStyleCnt="0"/>
      <dgm:spPr/>
    </dgm:pt>
    <dgm:pt modelId="{9BCC1DAE-0C24-464B-AC40-B303A4F82666}" type="pres">
      <dgm:prSet presAssocID="{DBF6C3BB-0453-4B05-A881-38524397209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2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B888325A-6D39-4303-A0EB-1B016ED0BEE2}" type="presOf" srcId="{B53FB82A-05DB-4AFD-9C48-652553EDDB59}" destId="{98C093CE-6955-4834-9D80-2682E02E9BFA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24D044B6-99DF-42F8-8EEC-6EE2222F0F1A}" type="presOf" srcId="{DBF6C3BB-0453-4B05-A881-38524397209D}" destId="{9BCC1DAE-0C24-464B-AC40-B303A4F82666}" srcOrd="0" destOrd="0" presId="urn:microsoft.com/office/officeart/2018/2/layout/IconVerticalSolidList"/>
    <dgm:cxn modelId="{4B40C8DC-6B57-4F5B-8440-7241C649700B}" srcId="{D4503D04-C97E-4622-AE07-D0307CB3B4CA}" destId="{93A6A030-ABAB-4EFA-B539-0FDB3E07C1EF}" srcOrd="1" destOrd="0" parTransId="{3D674B97-6DC6-4A12-85BA-0976D3064237}" sibTransId="{BFE0749E-E343-4A6F-BD09-2810EE6B4BD7}"/>
    <dgm:cxn modelId="{676B3FE9-FC00-45EF-A836-54BBAD30B631}" srcId="{D4503D04-C97E-4622-AE07-D0307CB3B4CA}" destId="{DBF6C3BB-0453-4B05-A881-38524397209D}" srcOrd="4" destOrd="0" parTransId="{98B25066-A3EC-4A2E-BA1A-0CB73DE90D90}" sibTransId="{6D382523-F2F1-40CA-9EAE-449E9ECF1B66}"/>
    <dgm:cxn modelId="{0B354EF3-493E-4AE5-8EF6-DB6B4F448F06}" srcId="{D4503D04-C97E-4622-AE07-D0307CB3B4CA}" destId="{B53FB82A-05DB-4AFD-9C48-652553EDDB59}" srcOrd="3" destOrd="0" parTransId="{651875E2-A273-4E9A-8231-9391B7C4CB84}" sibTransId="{25C3153F-AC54-4DA3-A24F-F6B45A8500B6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ACAF17C3-08FB-4404-A101-25BA91958FE3}" type="presParOf" srcId="{62F8266B-222B-4ACF-8613-2C8D6376E5BD}" destId="{344EF6F7-386A-468B-9D66-8046D158DFC8}" srcOrd="2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3" destOrd="0" presId="urn:microsoft.com/office/officeart/2018/2/layout/IconVerticalSolidList"/>
    <dgm:cxn modelId="{0616937D-6FCD-4AA3-A503-BCBE4DCE75B1}" type="presParOf" srcId="{62F8266B-222B-4ACF-8613-2C8D6376E5BD}" destId="{25E7A08B-6A02-49D1-8C9D-FCE9C92A1AC5}" srcOrd="4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84EC0282-E9D9-4682-87BE-C0A581A9F5FD}" type="presParOf" srcId="{62F8266B-222B-4ACF-8613-2C8D6376E5BD}" destId="{1DE7612B-2219-4D66-9EB3-CD3401BF55CA}" srcOrd="5" destOrd="0" presId="urn:microsoft.com/office/officeart/2018/2/layout/IconVerticalSolidList"/>
    <dgm:cxn modelId="{EAF01658-D5EE-4956-BD44-4565442A3961}" type="presParOf" srcId="{62F8266B-222B-4ACF-8613-2C8D6376E5BD}" destId="{B0172E7C-3F6F-4130-B8D4-6588516BC827}" srcOrd="6" destOrd="0" presId="urn:microsoft.com/office/officeart/2018/2/layout/IconVerticalSolidList"/>
    <dgm:cxn modelId="{915C5421-E416-4E14-85C8-7C8F4B8E2DE1}" type="presParOf" srcId="{B0172E7C-3F6F-4130-B8D4-6588516BC827}" destId="{72DC7289-4CC0-467B-A55A-71ABBD8C2958}" srcOrd="0" destOrd="0" presId="urn:microsoft.com/office/officeart/2018/2/layout/IconVerticalSolidList"/>
    <dgm:cxn modelId="{E6C32D61-6D9E-4EC7-8741-DC907DFB5057}" type="presParOf" srcId="{B0172E7C-3F6F-4130-B8D4-6588516BC827}" destId="{FFAE2E6C-480D-4B01-AEB8-763DDEBC8A04}" srcOrd="1" destOrd="0" presId="urn:microsoft.com/office/officeart/2018/2/layout/IconVerticalSolidList"/>
    <dgm:cxn modelId="{8E3A0D1A-1DCE-4AE3-A99D-11055A534CE9}" type="presParOf" srcId="{B0172E7C-3F6F-4130-B8D4-6588516BC827}" destId="{921E33F8-D8AC-4039-9252-2C996662A0A8}" srcOrd="2" destOrd="0" presId="urn:microsoft.com/office/officeart/2018/2/layout/IconVerticalSolidList"/>
    <dgm:cxn modelId="{06D47703-F58F-4F58-8729-B1A8EA36D970}" type="presParOf" srcId="{B0172E7C-3F6F-4130-B8D4-6588516BC827}" destId="{98C093CE-6955-4834-9D80-2682E02E9BFA}" srcOrd="3" destOrd="0" presId="urn:microsoft.com/office/officeart/2018/2/layout/IconVerticalSolidList"/>
    <dgm:cxn modelId="{7C66CF23-E292-4C3E-B8F2-9BD808166E97}" type="presParOf" srcId="{62F8266B-222B-4ACF-8613-2C8D6376E5BD}" destId="{F1513E1A-B9D1-4AC0-92AE-48593DCFD849}" srcOrd="7" destOrd="0" presId="urn:microsoft.com/office/officeart/2018/2/layout/IconVerticalSolidList"/>
    <dgm:cxn modelId="{D7D6CFB4-B236-42EF-8535-7941F94B67C7}" type="presParOf" srcId="{62F8266B-222B-4ACF-8613-2C8D6376E5BD}" destId="{9DE089E2-0760-401B-B90F-4FC04D9B5ADA}" srcOrd="8" destOrd="0" presId="urn:microsoft.com/office/officeart/2018/2/layout/IconVerticalSolidList"/>
    <dgm:cxn modelId="{326E2E05-424F-4E4B-AB1C-B1538C46037D}" type="presParOf" srcId="{9DE089E2-0760-401B-B90F-4FC04D9B5ADA}" destId="{2D6EBFD5-A9A7-4FA6-A10F-C1B1750DC051}" srcOrd="0" destOrd="0" presId="urn:microsoft.com/office/officeart/2018/2/layout/IconVerticalSolidList"/>
    <dgm:cxn modelId="{4B1B747B-273B-4C8F-87A1-82B8C36B2EF7}" type="presParOf" srcId="{9DE089E2-0760-401B-B90F-4FC04D9B5ADA}" destId="{A8E99000-4178-42F5-9965-315C0C788192}" srcOrd="1" destOrd="0" presId="urn:microsoft.com/office/officeart/2018/2/layout/IconVerticalSolidList"/>
    <dgm:cxn modelId="{196C39CD-BF40-461D-9660-D4E78C17D6E6}" type="presParOf" srcId="{9DE089E2-0760-401B-B90F-4FC04D9B5ADA}" destId="{5ACEFBDE-783A-4CD2-887D-D1DBC5DA502F}" srcOrd="2" destOrd="0" presId="urn:microsoft.com/office/officeart/2018/2/layout/IconVerticalSolidList"/>
    <dgm:cxn modelId="{773DB032-E1F4-4DA6-82FA-B41AA0E0A106}" type="presParOf" srcId="{9DE089E2-0760-401B-B90F-4FC04D9B5ADA}" destId="{9BCC1DAE-0C24-464B-AC40-B303A4F82666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Porque Usar?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Determine o que você vai usar!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 dirty="0"/>
            <a:t>Crie sua classe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Como saber se é atributo?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Quais atributos usar?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 dirty="0"/>
            <a:t>Crie seus atributos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Como saber se é método?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Quais métodos usar?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 custT="1"/>
      <dgm:spPr/>
      <dgm:t>
        <a:bodyPr rtlCol="0"/>
        <a:lstStyle/>
        <a:p>
          <a:pPr rtl="0"/>
          <a:r>
            <a:rPr lang="pt-BR" sz="3800" noProof="0" dirty="0"/>
            <a:t>Crie seus métodos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4375034D-C92B-4AA2-BDE3-C2A09F33E947}">
      <dgm:prSet/>
      <dgm:spPr/>
      <dgm:t>
        <a:bodyPr/>
        <a:lstStyle/>
        <a:p>
          <a:r>
            <a:rPr lang="pt-BR" dirty="0"/>
            <a:t>Construtores</a:t>
          </a:r>
        </a:p>
      </dgm:t>
    </dgm:pt>
    <dgm:pt modelId="{BA185B92-8CDD-4ACA-8257-3A0D8BB888D8}" type="parTrans" cxnId="{00B9EA85-CDA8-4454-8EB5-B2A437628691}">
      <dgm:prSet/>
      <dgm:spPr/>
      <dgm:t>
        <a:bodyPr/>
        <a:lstStyle/>
        <a:p>
          <a:endParaRPr lang="pt-BR"/>
        </a:p>
      </dgm:t>
    </dgm:pt>
    <dgm:pt modelId="{34EF8EF5-9AAD-46C1-A8E2-09CEB356F8C7}" type="sibTrans" cxnId="{00B9EA85-CDA8-4454-8EB5-B2A437628691}">
      <dgm:prSet/>
      <dgm:spPr/>
      <dgm:t>
        <a:bodyPr/>
        <a:lstStyle/>
        <a:p>
          <a:endParaRPr lang="pt-BR"/>
        </a:p>
      </dgm:t>
    </dgm:pt>
    <dgm:pt modelId="{31A30EF6-AE4D-41CC-A578-7B3AAEEA7522}">
      <dgm:prSet/>
      <dgm:spPr/>
      <dgm:t>
        <a:bodyPr/>
        <a:lstStyle/>
        <a:p>
          <a:r>
            <a:rPr lang="pt-BR" dirty="0"/>
            <a:t>Destrutores</a:t>
          </a:r>
        </a:p>
      </dgm:t>
    </dgm:pt>
    <dgm:pt modelId="{2E9889B8-7B5F-46C7-939B-DBD10AC2D23B}" type="parTrans" cxnId="{D0B01100-7C4E-4DBF-8B0B-C14CA9698762}">
      <dgm:prSet/>
      <dgm:spPr/>
      <dgm:t>
        <a:bodyPr/>
        <a:lstStyle/>
        <a:p>
          <a:endParaRPr lang="pt-BR"/>
        </a:p>
      </dgm:t>
    </dgm:pt>
    <dgm:pt modelId="{1172F497-F9DF-45E0-871E-B2805D999D38}" type="sibTrans" cxnId="{D0B01100-7C4E-4DBF-8B0B-C14CA9698762}">
      <dgm:prSet/>
      <dgm:spPr/>
      <dgm:t>
        <a:bodyPr/>
        <a:lstStyle/>
        <a:p>
          <a:endParaRPr lang="pt-BR"/>
        </a:p>
      </dgm:t>
    </dgm:pt>
    <dgm:pt modelId="{970CA610-B5D9-476E-A7E0-62E0B491D409}">
      <dgm:prSet/>
      <dgm:spPr/>
      <dgm:t>
        <a:bodyPr/>
        <a:lstStyle/>
        <a:p>
          <a:r>
            <a:rPr lang="pt-BR" dirty="0"/>
            <a:t>Métodos diversos</a:t>
          </a:r>
        </a:p>
      </dgm:t>
    </dgm:pt>
    <dgm:pt modelId="{0444CDB9-8911-48D2-B788-D591DC8D20D9}" type="parTrans" cxnId="{05D1F290-D2E2-4DC2-B7EC-F73B182D6FC9}">
      <dgm:prSet/>
      <dgm:spPr/>
      <dgm:t>
        <a:bodyPr/>
        <a:lstStyle/>
        <a:p>
          <a:endParaRPr lang="pt-BR"/>
        </a:p>
      </dgm:t>
    </dgm:pt>
    <dgm:pt modelId="{C5A24E79-EDF1-4CF8-BDFB-23BF06497C0A}" type="sibTrans" cxnId="{05D1F290-D2E2-4DC2-B7EC-F73B182D6FC9}">
      <dgm:prSet/>
      <dgm:spPr/>
      <dgm:t>
        <a:bodyPr/>
        <a:lstStyle/>
        <a:p>
          <a:endParaRPr lang="pt-BR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5AA9B781-EBD2-44C1-A834-1BFBFC945E62}" type="pres">
      <dgm:prSet presAssocID="{FEB91A50-C686-4934-BF7B-05A6134A6AB8}" presName="vNodes" presStyleCnt="0"/>
      <dgm:spPr/>
    </dgm:pt>
    <dgm:pt modelId="{EB54C906-6DB3-404B-8768-7C9FA8E34D44}" type="pres">
      <dgm:prSet presAssocID="{4375034D-C92B-4AA2-BDE3-C2A09F33E947}" presName="node" presStyleLbl="node1" presStyleIdx="0" presStyleCnt="3">
        <dgm:presLayoutVars>
          <dgm:bulletEnabled val="1"/>
        </dgm:presLayoutVars>
      </dgm:prSet>
      <dgm:spPr/>
    </dgm:pt>
    <dgm:pt modelId="{04401AA4-0CFA-43DB-A451-6F2B68B2951F}" type="pres">
      <dgm:prSet presAssocID="{34EF8EF5-9AAD-46C1-A8E2-09CEB356F8C7}" presName="spacerT" presStyleCnt="0"/>
      <dgm:spPr/>
    </dgm:pt>
    <dgm:pt modelId="{5707DB5B-1C0A-40E4-B208-26D80D302D13}" type="pres">
      <dgm:prSet presAssocID="{34EF8EF5-9AAD-46C1-A8E2-09CEB356F8C7}" presName="sibTrans" presStyleLbl="sibTrans2D1" presStyleIdx="0" presStyleCnt="2"/>
      <dgm:spPr/>
    </dgm:pt>
    <dgm:pt modelId="{AD5836AA-BB60-45B1-921D-BA4BFEFA6680}" type="pres">
      <dgm:prSet presAssocID="{34EF8EF5-9AAD-46C1-A8E2-09CEB356F8C7}" presName="spacerB" presStyleCnt="0"/>
      <dgm:spPr/>
    </dgm:pt>
    <dgm:pt modelId="{0A6F31D7-F998-401C-A0FF-19CF1390BFD7}" type="pres">
      <dgm:prSet presAssocID="{31A30EF6-AE4D-41CC-A578-7B3AAEEA7522}" presName="node" presStyleLbl="node1" presStyleIdx="1" presStyleCnt="3">
        <dgm:presLayoutVars>
          <dgm:bulletEnabled val="1"/>
        </dgm:presLayoutVars>
      </dgm:prSet>
      <dgm:spPr/>
    </dgm:pt>
    <dgm:pt modelId="{495F6037-3445-4E7B-BB94-35575D64AD6E}" type="pres">
      <dgm:prSet presAssocID="{FEB91A50-C686-4934-BF7B-05A6134A6AB8}" presName="sibTransLast" presStyleLbl="sibTrans2D1" presStyleIdx="1" presStyleCnt="2"/>
      <dgm:spPr/>
    </dgm:pt>
    <dgm:pt modelId="{91063791-B89E-4D59-9600-EF90375711B2}" type="pres">
      <dgm:prSet presAssocID="{FEB91A50-C686-4934-BF7B-05A6134A6AB8}" presName="connectorText" presStyleLbl="sibTrans2D1" presStyleIdx="1" presStyleCnt="2"/>
      <dgm:spPr/>
    </dgm:pt>
    <dgm:pt modelId="{F6C87106-D4D5-4540-BAB6-10E24C06C5EA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D0B01100-7C4E-4DBF-8B0B-C14CA9698762}" srcId="{FEB91A50-C686-4934-BF7B-05A6134A6AB8}" destId="{31A30EF6-AE4D-41CC-A578-7B3AAEEA7522}" srcOrd="1" destOrd="0" parTransId="{2E9889B8-7B5F-46C7-939B-DBD10AC2D23B}" sibTransId="{1172F497-F9DF-45E0-871E-B2805D999D38}"/>
    <dgm:cxn modelId="{04DA4905-2607-49FC-8E8D-D3AB47B3A262}" type="presOf" srcId="{34EF8EF5-9AAD-46C1-A8E2-09CEB356F8C7}" destId="{5707DB5B-1C0A-40E4-B208-26D80D302D13}" srcOrd="0" destOrd="0" presId="urn:microsoft.com/office/officeart/2005/8/layout/equation2"/>
    <dgm:cxn modelId="{CAEA9709-63B9-4828-BF82-5068D44E85DF}" type="presOf" srcId="{31A30EF6-AE4D-41CC-A578-7B3AAEEA7522}" destId="{0A6F31D7-F998-401C-A0FF-19CF1390BFD7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31DAA822-BD82-4236-B67A-6D43B88143AF}" type="presOf" srcId="{1172F497-F9DF-45E0-871E-B2805D999D38}" destId="{495F6037-3445-4E7B-BB94-35575D64AD6E}" srcOrd="0" destOrd="0" presId="urn:microsoft.com/office/officeart/2005/8/layout/equation2"/>
    <dgm:cxn modelId="{00B9EA85-CDA8-4454-8EB5-B2A437628691}" srcId="{FEB91A50-C686-4934-BF7B-05A6134A6AB8}" destId="{4375034D-C92B-4AA2-BDE3-C2A09F33E947}" srcOrd="0" destOrd="0" parTransId="{BA185B92-8CDD-4ACA-8257-3A0D8BB888D8}" sibTransId="{34EF8EF5-9AAD-46C1-A8E2-09CEB356F8C7}"/>
    <dgm:cxn modelId="{05D1F290-D2E2-4DC2-B7EC-F73B182D6FC9}" srcId="{FEB91A50-C686-4934-BF7B-05A6134A6AB8}" destId="{970CA610-B5D9-476E-A7E0-62E0B491D409}" srcOrd="2" destOrd="0" parTransId="{0444CDB9-8911-48D2-B788-D591DC8D20D9}" sibTransId="{C5A24E79-EDF1-4CF8-BDFB-23BF06497C0A}"/>
    <dgm:cxn modelId="{88BBACDF-8FE9-4011-AB41-812C5D013BD6}" type="presOf" srcId="{1172F497-F9DF-45E0-871E-B2805D999D38}" destId="{91063791-B89E-4D59-9600-EF90375711B2}" srcOrd="1" destOrd="0" presId="urn:microsoft.com/office/officeart/2005/8/layout/equation2"/>
    <dgm:cxn modelId="{7EC1D9E4-607A-4FE6-8D76-1BA37047297A}" type="presOf" srcId="{4375034D-C92B-4AA2-BDE3-C2A09F33E947}" destId="{EB54C906-6DB3-404B-8768-7C9FA8E34D44}" srcOrd="0" destOrd="0" presId="urn:microsoft.com/office/officeart/2005/8/layout/equation2"/>
    <dgm:cxn modelId="{367D43E7-9575-454D-A6C8-33A9D047BB04}" type="presOf" srcId="{970CA610-B5D9-476E-A7E0-62E0B491D409}" destId="{F6C87106-D4D5-4540-BAB6-10E24C06C5EA}" srcOrd="0" destOrd="0" presId="urn:microsoft.com/office/officeart/2005/8/layout/equation2"/>
    <dgm:cxn modelId="{A20563CC-D141-4EFB-B021-8B247C54E543}" type="presParOf" srcId="{B49368FA-77A6-4E32-A6C0-219688BA4BA8}" destId="{5AA9B781-EBD2-44C1-A834-1BFBFC945E62}" srcOrd="0" destOrd="0" presId="urn:microsoft.com/office/officeart/2005/8/layout/equation2"/>
    <dgm:cxn modelId="{714C393A-CA99-40D9-9F9C-F82700B08AD3}" type="presParOf" srcId="{5AA9B781-EBD2-44C1-A834-1BFBFC945E62}" destId="{EB54C906-6DB3-404B-8768-7C9FA8E34D44}" srcOrd="0" destOrd="0" presId="urn:microsoft.com/office/officeart/2005/8/layout/equation2"/>
    <dgm:cxn modelId="{D7BFBAB3-EEEA-4D1A-B3E0-1326A76200EB}" type="presParOf" srcId="{5AA9B781-EBD2-44C1-A834-1BFBFC945E62}" destId="{04401AA4-0CFA-43DB-A451-6F2B68B2951F}" srcOrd="1" destOrd="0" presId="urn:microsoft.com/office/officeart/2005/8/layout/equation2"/>
    <dgm:cxn modelId="{7CFE62A0-64FC-4DF5-899D-65C3D9F5DD66}" type="presParOf" srcId="{5AA9B781-EBD2-44C1-A834-1BFBFC945E62}" destId="{5707DB5B-1C0A-40E4-B208-26D80D302D13}" srcOrd="2" destOrd="0" presId="urn:microsoft.com/office/officeart/2005/8/layout/equation2"/>
    <dgm:cxn modelId="{DC4C612A-76BB-44DD-843B-8571F03934DA}" type="presParOf" srcId="{5AA9B781-EBD2-44C1-A834-1BFBFC945E62}" destId="{AD5836AA-BB60-45B1-921D-BA4BFEFA6680}" srcOrd="3" destOrd="0" presId="urn:microsoft.com/office/officeart/2005/8/layout/equation2"/>
    <dgm:cxn modelId="{9481F35E-5F85-4E06-ADDB-9307A8B44F72}" type="presParOf" srcId="{5AA9B781-EBD2-44C1-A834-1BFBFC945E62}" destId="{0A6F31D7-F998-401C-A0FF-19CF1390BFD7}" srcOrd="4" destOrd="0" presId="urn:microsoft.com/office/officeart/2005/8/layout/equation2"/>
    <dgm:cxn modelId="{E7170E09-F3CC-4C48-9B61-1A7FEE859968}" type="presParOf" srcId="{B49368FA-77A6-4E32-A6C0-219688BA4BA8}" destId="{495F6037-3445-4E7B-BB94-35575D64AD6E}" srcOrd="1" destOrd="0" presId="urn:microsoft.com/office/officeart/2005/8/layout/equation2"/>
    <dgm:cxn modelId="{379B221E-4CA3-4AC4-999A-43AC75FD012B}" type="presParOf" srcId="{495F6037-3445-4E7B-BB94-35575D64AD6E}" destId="{91063791-B89E-4D59-9600-EF90375711B2}" srcOrd="0" destOrd="0" presId="urn:microsoft.com/office/officeart/2005/8/layout/equation2"/>
    <dgm:cxn modelId="{9541E3E4-7A6F-4117-8365-1E813D924C62}" type="presParOf" srcId="{B49368FA-77A6-4E32-A6C0-219688BA4BA8}" destId="{F6C87106-D4D5-4540-BAB6-10E24C06C5EA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2766"/>
          <a:ext cx="3084892" cy="5893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78282" y="135373"/>
          <a:ext cx="324149" cy="3241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680714" y="2766"/>
          <a:ext cx="2404177" cy="5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4" tIns="62374" rIns="62374" bIns="62374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/>
            <a:t>CLASSE</a:t>
          </a:r>
        </a:p>
      </dsp:txBody>
      <dsp:txXfrm>
        <a:off x="680714" y="2766"/>
        <a:ext cx="2404177" cy="589363"/>
      </dsp:txXfrm>
    </dsp:sp>
    <dsp:sp modelId="{9DD6C5DE-B838-492F-B4A8-49E4DE8C5CF5}">
      <dsp:nvSpPr>
        <dsp:cNvPr id="0" name=""/>
        <dsp:cNvSpPr/>
      </dsp:nvSpPr>
      <dsp:spPr>
        <a:xfrm>
          <a:off x="0" y="739471"/>
          <a:ext cx="3084892" cy="589363"/>
        </a:xfrm>
        <a:prstGeom prst="roundRect">
          <a:avLst>
            <a:gd name="adj" fmla="val 10000"/>
          </a:avLst>
        </a:prstGeom>
        <a:solidFill>
          <a:schemeClr val="accent5">
            <a:hueOff val="1065261"/>
            <a:satOff val="-7052"/>
            <a:lumOff val="-12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78282" y="872077"/>
          <a:ext cx="324149" cy="3241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680714" y="739471"/>
          <a:ext cx="2404177" cy="5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4" tIns="62374" rIns="62374" bIns="62374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/>
            <a:t>OBJETO</a:t>
          </a:r>
        </a:p>
      </dsp:txBody>
      <dsp:txXfrm>
        <a:off x="680714" y="739471"/>
        <a:ext cx="2404177" cy="589363"/>
      </dsp:txXfrm>
    </dsp:sp>
    <dsp:sp modelId="{984F7435-4B4C-47D4-B03E-CC8917BDBDBB}">
      <dsp:nvSpPr>
        <dsp:cNvPr id="0" name=""/>
        <dsp:cNvSpPr/>
      </dsp:nvSpPr>
      <dsp:spPr>
        <a:xfrm>
          <a:off x="0" y="1476175"/>
          <a:ext cx="3084892" cy="589363"/>
        </a:xfrm>
        <a:prstGeom prst="roundRect">
          <a:avLst>
            <a:gd name="adj" fmla="val 10000"/>
          </a:avLst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78282" y="1608782"/>
          <a:ext cx="324149" cy="3241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680714" y="1476175"/>
          <a:ext cx="2404177" cy="5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4" tIns="62374" rIns="62374" bIns="62374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/>
            <a:t>ATRIBUTOS</a:t>
          </a:r>
        </a:p>
      </dsp:txBody>
      <dsp:txXfrm>
        <a:off x="680714" y="1476175"/>
        <a:ext cx="2404177" cy="589363"/>
      </dsp:txXfrm>
    </dsp:sp>
    <dsp:sp modelId="{72DC7289-4CC0-467B-A55A-71ABBD8C2958}">
      <dsp:nvSpPr>
        <dsp:cNvPr id="0" name=""/>
        <dsp:cNvSpPr/>
      </dsp:nvSpPr>
      <dsp:spPr>
        <a:xfrm>
          <a:off x="0" y="2212879"/>
          <a:ext cx="3084892" cy="589363"/>
        </a:xfrm>
        <a:prstGeom prst="roundRect">
          <a:avLst>
            <a:gd name="adj" fmla="val 10000"/>
          </a:avLst>
        </a:prstGeom>
        <a:solidFill>
          <a:schemeClr val="accent5">
            <a:hueOff val="3195783"/>
            <a:satOff val="-21155"/>
            <a:lumOff val="-36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E2E6C-480D-4B01-AEB8-763DDEBC8A04}">
      <dsp:nvSpPr>
        <dsp:cNvPr id="0" name=""/>
        <dsp:cNvSpPr/>
      </dsp:nvSpPr>
      <dsp:spPr>
        <a:xfrm>
          <a:off x="178282" y="2345486"/>
          <a:ext cx="324149" cy="3241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93CE-6955-4834-9D80-2682E02E9BFA}">
      <dsp:nvSpPr>
        <dsp:cNvPr id="0" name=""/>
        <dsp:cNvSpPr/>
      </dsp:nvSpPr>
      <dsp:spPr>
        <a:xfrm>
          <a:off x="680714" y="2212879"/>
          <a:ext cx="2404177" cy="5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4" tIns="62374" rIns="62374" bIns="62374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/>
            <a:t>MÉTODOS</a:t>
          </a:r>
        </a:p>
      </dsp:txBody>
      <dsp:txXfrm>
        <a:off x="680714" y="2212879"/>
        <a:ext cx="2404177" cy="589363"/>
      </dsp:txXfrm>
    </dsp:sp>
    <dsp:sp modelId="{2D6EBFD5-A9A7-4FA6-A10F-C1B1750DC051}">
      <dsp:nvSpPr>
        <dsp:cNvPr id="0" name=""/>
        <dsp:cNvSpPr/>
      </dsp:nvSpPr>
      <dsp:spPr>
        <a:xfrm>
          <a:off x="0" y="2949583"/>
          <a:ext cx="3084892" cy="589363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99000-4178-42F5-9965-315C0C788192}">
      <dsp:nvSpPr>
        <dsp:cNvPr id="0" name=""/>
        <dsp:cNvSpPr/>
      </dsp:nvSpPr>
      <dsp:spPr>
        <a:xfrm>
          <a:off x="178282" y="3082190"/>
          <a:ext cx="324149" cy="32414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C1DAE-0C24-464B-AC40-B303A4F82666}">
      <dsp:nvSpPr>
        <dsp:cNvPr id="0" name=""/>
        <dsp:cNvSpPr/>
      </dsp:nvSpPr>
      <dsp:spPr>
        <a:xfrm>
          <a:off x="680714" y="2949583"/>
          <a:ext cx="2404177" cy="5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4" tIns="62374" rIns="62374" bIns="62374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/>
            <a:t>EXEMPLOS</a:t>
          </a:r>
        </a:p>
      </dsp:txBody>
      <dsp:txXfrm>
        <a:off x="680714" y="2949583"/>
        <a:ext cx="2404177" cy="589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noProof="0" dirty="0"/>
            <a:t>Porque Usar?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noProof="0" dirty="0"/>
            <a:t>Determine o que você vai usar!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 dirty="0"/>
            <a:t>Crie sua classe</a:t>
          </a:r>
        </a:p>
      </dsp:txBody>
      <dsp:txXfrm>
        <a:off x="5120369" y="1196795"/>
        <a:ext cx="2548060" cy="2548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Como saber se é atributo?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Quais atributos usar?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 dirty="0"/>
            <a:t>Crie seus atributos</a:t>
          </a:r>
        </a:p>
      </dsp:txBody>
      <dsp:txXfrm>
        <a:off x="5120369" y="1196795"/>
        <a:ext cx="2548060" cy="2548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Como saber se é método?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Quais métodos usar?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noProof="0" dirty="0"/>
            <a:t>Crie seus métodos</a:t>
          </a:r>
        </a:p>
      </dsp:txBody>
      <dsp:txXfrm>
        <a:off x="5120369" y="1196795"/>
        <a:ext cx="2548060" cy="25480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4C906-6DB3-404B-8768-7C9FA8E34D44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Construtores</a:t>
          </a:r>
        </a:p>
      </dsp:txBody>
      <dsp:txXfrm>
        <a:off x="1973709" y="264125"/>
        <a:ext cx="1274030" cy="1274030"/>
      </dsp:txXfrm>
    </dsp:sp>
    <dsp:sp modelId="{5707DB5B-1C0A-40E4-B208-26D80D302D13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>
        <a:off x="2226733" y="2347931"/>
        <a:ext cx="767981" cy="245787"/>
      </dsp:txXfrm>
    </dsp:sp>
    <dsp:sp modelId="{0A6F31D7-F998-401C-A0FF-19CF1390BFD7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Destrutores</a:t>
          </a:r>
        </a:p>
      </dsp:txBody>
      <dsp:txXfrm>
        <a:off x="1973709" y="3403495"/>
        <a:ext cx="1274030" cy="1274030"/>
      </dsp:txXfrm>
    </dsp:sp>
    <dsp:sp modelId="{495F6037-3445-4E7B-BB94-35575D64AD6E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>
        <a:off x="3781862" y="2269749"/>
        <a:ext cx="401069" cy="402151"/>
      </dsp:txXfrm>
    </dsp:sp>
    <dsp:sp modelId="{F6C87106-D4D5-4540-BAB6-10E24C06C5EA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Métodos diversos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C4E566-DF6D-4434-93E9-5533CA56705F}" type="datetime1">
              <a:rPr lang="pt-BR" smtClean="0"/>
              <a:t>19/08/2024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0CD38-7F5C-4227-BBA4-D598333EE84D}" type="datetime1">
              <a:rPr lang="pt-BR" smtClean="0"/>
              <a:pPr/>
              <a:t>19/08/2024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795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272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3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31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961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061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205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517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814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C0F2418-18A5-4620-9C98-AABCFA65A613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96B0CC-A7A8-4770-8010-8421B78D923A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20234B-30B7-40AE-B829-0CDFB20A8A6F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C4F889-DC04-41D4-9624-F44F4E8775A8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3D7379-AFF5-45F0-9A4F-D3BCFA8D885F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230BA-F9E0-4E57-B34D-A39072C367EA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C8274D-3C8B-49F7-AA5B-2A74945DB72B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1FFE33-98EC-45DF-9B28-9A91B3BD7AF6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024654-788D-4B81-AD3A-2D33A5E99CC4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48DB-FFB4-4AA5-93D3-E473718F0CBC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E49CA-2A21-452C-A29D-3D33E5046395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62F635-993B-46BA-821B-592A025CD20C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89913-8AB1-47F9-A4D6-4A59B3162795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3A875-AAC4-45A8-ABAC-BEE21140AF6C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449D-BEBC-4417-865A-DF4A51559CA5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0345C6-580F-410D-A6D2-723D4EE32CD6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FB54B-4600-45E4-8262-FE9801EB5BFE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04964C2-D243-417B-AB21-8B2FFD718236}" type="datetime1">
              <a:rPr lang="pt-BR" noProof="0" smtClean="0"/>
              <a:t>19/08/2024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Criando OBJETO ????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Vamos conhecer essa maravilha da programação?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MÉTODOS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475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Criando um classe nova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sz="2400" dirty="0" err="1"/>
              <a:t>Teste_Classe</a:t>
            </a:r>
            <a:r>
              <a:rPr lang="pt-BR" sz="2400" dirty="0"/>
              <a:t> 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pt-BR" sz="1400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numero) {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pt-BR" sz="1200" b="1" dirty="0">
                <a:effectLst/>
                <a:latin typeface="Consolas" panose="020B0609020204030204" pitchFamily="49" charset="0"/>
              </a:rPr>
              <a:t>super</a:t>
            </a:r>
            <a:r>
              <a:rPr lang="pt-BR" sz="1200" dirty="0">
                <a:effectLst/>
                <a:latin typeface="Consolas" panose="020B0609020204030204" pitchFamily="49" charset="0"/>
              </a:rPr>
              <a:t>();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pt-BR" sz="1200" b="1" dirty="0" err="1">
                <a:effectLst/>
                <a:latin typeface="Consolas" panose="020B0609020204030204" pitchFamily="49" charset="0"/>
              </a:rPr>
              <a:t>this</a:t>
            </a:r>
            <a:r>
              <a:rPr lang="pt-BR" sz="1200" dirty="0" err="1">
                <a:effectLst/>
                <a:latin typeface="Consolas" panose="020B0609020204030204" pitchFamily="49" charset="0"/>
              </a:rPr>
              <a:t>.numero</a:t>
            </a:r>
            <a:r>
              <a:rPr lang="pt-BR" sz="1200" dirty="0">
                <a:effectLst/>
                <a:latin typeface="Consolas" panose="020B0609020204030204" pitchFamily="49" charset="0"/>
              </a:rPr>
              <a:t> = numero;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pt-BR" sz="1200" dirty="0">
                <a:effectLst/>
                <a:latin typeface="Consolas" panose="020B0609020204030204" pitchFamily="49" charset="0"/>
              </a:rPr>
              <a:t>// </a:t>
            </a:r>
            <a:r>
              <a:rPr lang="pt-BR" sz="1200" dirty="0" err="1">
                <a:effectLst/>
                <a:latin typeface="Consolas" panose="020B0609020204030204" pitchFamily="49" charset="0"/>
              </a:rPr>
              <a:t>this.resultado</a:t>
            </a:r>
            <a:r>
              <a:rPr lang="pt-BR" sz="1200" dirty="0">
                <a:effectLst/>
                <a:latin typeface="Consolas" panose="020B0609020204030204" pitchFamily="49" charset="0"/>
              </a:rPr>
              <a:t> = </a:t>
            </a:r>
            <a:r>
              <a:rPr lang="pt-BR" sz="1200" u="sng" dirty="0">
                <a:effectLst/>
                <a:latin typeface="Consolas" panose="020B0609020204030204" pitchFamily="49" charset="0"/>
              </a:rPr>
              <a:t>resultado</a:t>
            </a:r>
            <a:r>
              <a:rPr lang="pt-BR" sz="1200" dirty="0"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getNumero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return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void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setNumero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.numero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= numero;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getResultado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return</a:t>
            </a:r>
            <a:r>
              <a:rPr lang="pt-BR" sz="1400" dirty="0">
                <a:effectLst/>
                <a:latin typeface="Consolas" panose="020B0609020204030204" pitchFamily="49" charset="0"/>
              </a:rPr>
              <a:t>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void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setResultado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resultado)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this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.resultado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=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//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Conteúdo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da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sua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classe</a:t>
            </a: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private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numero; // define o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número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como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privado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para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ser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utilizado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aqui</a:t>
            </a: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private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resultado; // define o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resultado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como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público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para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ser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utilizado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em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seu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objeto</a:t>
            </a: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br>
              <a:rPr lang="pt-BR" sz="1400" dirty="0">
                <a:effectLst/>
                <a:latin typeface="Consolas" panose="020B0609020204030204" pitchFamily="49" charset="0"/>
              </a:rPr>
            </a:b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 err="1">
                <a:effectLst/>
                <a:latin typeface="Consolas" panose="020B0609020204030204" pitchFamily="49" charset="0"/>
              </a:rPr>
              <a:t>public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getDobro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() //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retorna</a:t>
            </a:r>
            <a:r>
              <a:rPr lang="pt-BR" sz="1400" dirty="0">
                <a:effectLst/>
                <a:latin typeface="Consolas" panose="020B0609020204030204" pitchFamily="49" charset="0"/>
              </a:rPr>
              <a:t> o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dobro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de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um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número</a:t>
            </a:r>
            <a:endParaRPr lang="pt-BR" sz="1400" dirty="0">
              <a:effectLst/>
              <a:latin typeface="Consolas" panose="020B060902020403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//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private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 err="1">
                <a:effectLst/>
                <a:latin typeface="Consolas" panose="020B0609020204030204" pitchFamily="49" charset="0"/>
              </a:rPr>
              <a:t>int</a:t>
            </a:r>
            <a:r>
              <a:rPr lang="pt-BR" sz="1400" dirty="0">
                <a:effectLst/>
                <a:latin typeface="Consolas" panose="020B0609020204030204" pitchFamily="49" charset="0"/>
              </a:rPr>
              <a:t> </a:t>
            </a:r>
            <a:r>
              <a:rPr lang="pt-BR" sz="1400" u="sng" dirty="0">
                <a:effectLst/>
                <a:latin typeface="Consolas" panose="020B0609020204030204" pitchFamily="49" charset="0"/>
              </a:rPr>
              <a:t>resultado</a:t>
            </a:r>
            <a:r>
              <a:rPr lang="pt-BR" sz="1400" dirty="0">
                <a:effectLst/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//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setNumero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(15);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	resultado = </a:t>
            </a:r>
            <a:r>
              <a:rPr lang="pt-BR" sz="1400" dirty="0" err="1">
                <a:effectLst/>
                <a:latin typeface="Consolas" panose="020B0609020204030204" pitchFamily="49" charset="0"/>
              </a:rPr>
              <a:t>getNumero</a:t>
            </a:r>
            <a:r>
              <a:rPr lang="pt-BR" sz="1400" dirty="0">
                <a:effectLst/>
                <a:latin typeface="Consolas" panose="020B0609020204030204" pitchFamily="49" charset="0"/>
              </a:rPr>
              <a:t>() * 2;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b="1" dirty="0"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 err="1">
                <a:effectLst/>
                <a:latin typeface="Consolas" panose="020B0609020204030204" pitchFamily="49" charset="0"/>
              </a:rPr>
              <a:t>return</a:t>
            </a:r>
            <a:r>
              <a:rPr lang="pt-BR" sz="1400" dirty="0">
                <a:effectLst/>
                <a:latin typeface="Consolas" panose="020B0609020204030204" pitchFamily="49" charset="0"/>
              </a:rPr>
              <a:t> resultado;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1400" dirty="0"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755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UTILIZANDO NOSSA CLASSE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pt-BR" dirty="0"/>
              <a:t>Utilizando a nossa classe </a:t>
            </a:r>
            <a:r>
              <a:rPr lang="pt-BR" dirty="0" err="1"/>
              <a:t>crianda</a:t>
            </a:r>
            <a:r>
              <a:rPr lang="pt-BR" dirty="0"/>
              <a:t> </a:t>
            </a:r>
            <a:r>
              <a:rPr lang="pt-BR" dirty="0" err="1"/>
              <a:t>Teste_Classe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sz="2400" dirty="0" err="1"/>
              <a:t>Teste_Novo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</a:t>
            </a:r>
            <a:r>
              <a:rPr lang="pt-BR" dirty="0" err="1"/>
              <a:t>String</a:t>
            </a:r>
            <a:r>
              <a:rPr lang="pt-BR" dirty="0"/>
              <a:t>[] </a:t>
            </a:r>
            <a:r>
              <a:rPr lang="pt-BR" dirty="0" err="1"/>
              <a:t>args</a:t>
            </a:r>
            <a:r>
              <a:rPr lang="pt-BR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	// Criar classe dobro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		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public</a:t>
            </a:r>
            <a:r>
              <a:rPr lang="en-US" sz="1800" dirty="0"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effectLst/>
                <a:latin typeface="Consolas" panose="020B0609020204030204" pitchFamily="49" charset="0"/>
              </a:rPr>
              <a:t> main(String[] 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args</a:t>
            </a:r>
            <a:r>
              <a:rPr lang="en-US" sz="1800" dirty="0"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nsolas" panose="020B0609020204030204" pitchFamily="49" charset="0"/>
              </a:rPr>
              <a:t>T			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en-US" sz="1800" dirty="0">
                <a:effectLst/>
                <a:latin typeface="Consolas" panose="020B0609020204030204" pitchFamily="49" charset="0"/>
              </a:rPr>
              <a:t> dobro =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new</a:t>
            </a:r>
            <a:r>
              <a:rPr lang="en-US" sz="1800" dirty="0"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Teste_Classe</a:t>
            </a:r>
            <a:r>
              <a:rPr lang="en-US" sz="1800" dirty="0">
                <a:effectLst/>
                <a:latin typeface="Consolas" panose="020B0609020204030204" pitchFamily="49" charset="0"/>
              </a:rPr>
              <a:t>(15);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nsolas" panose="020B0609020204030204" pitchFamily="49" charset="0"/>
              </a:rPr>
              <a:t>			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effectLst/>
                <a:latin typeface="Consolas" panose="020B0609020204030204" pitchFamily="49" charset="0"/>
              </a:rPr>
              <a:t>("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Resultado</a:t>
            </a:r>
            <a:r>
              <a:rPr lang="en-US" sz="1800" dirty="0">
                <a:effectLst/>
                <a:latin typeface="Consolas" panose="020B0609020204030204" pitchFamily="49" charset="0"/>
              </a:rPr>
              <a:t> é: "+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dobro.getDobro</a:t>
            </a:r>
            <a:r>
              <a:rPr lang="en-US" sz="1800" dirty="0"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nsolas" panose="020B0609020204030204" pitchFamily="49" charset="0"/>
              </a:rPr>
              <a:t>		}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335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pt-BR" dirty="0"/>
              <a:t>Perguntas?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252" y="373728"/>
            <a:ext cx="6312658" cy="819355"/>
          </a:xfrm>
        </p:spPr>
        <p:txBody>
          <a:bodyPr rtlCol="0" anchor="ctr"/>
          <a:lstStyle/>
          <a:p>
            <a:pPr algn="ctr" rtl="0"/>
            <a:r>
              <a:rPr lang="pt-BR" dirty="0"/>
              <a:t>Atividade de fixação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6831" y="184508"/>
            <a:ext cx="3598108" cy="1197794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1382302"/>
            <a:ext cx="9910859" cy="5067659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pt-BR" sz="2400" dirty="0"/>
              <a:t>Construa uma classe Aluno com pelo menos 5 atributos e 3 métodos além dos abaixo mencionados.</a:t>
            </a:r>
          </a:p>
          <a:p>
            <a:pPr algn="ctr" rtl="0"/>
            <a:r>
              <a:rPr lang="pt-BR" sz="2400" dirty="0"/>
              <a:t>Atributos obrigatórios:</a:t>
            </a:r>
          </a:p>
          <a:p>
            <a:pPr algn="ctr" rtl="0"/>
            <a:r>
              <a:rPr lang="pt-BR" sz="2400" dirty="0"/>
              <a:t>RE (Registro de Aluno – numérico), NOME (Nome do aluno </a:t>
            </a:r>
            <a:r>
              <a:rPr lang="pt-BR" sz="2400" dirty="0" err="1"/>
              <a:t>String</a:t>
            </a:r>
            <a:r>
              <a:rPr lang="pt-BR" sz="2400" dirty="0"/>
              <a:t> 50), FONE (Telefone do aluno </a:t>
            </a:r>
            <a:r>
              <a:rPr lang="pt-BR" sz="2400" dirty="0" err="1"/>
              <a:t>String</a:t>
            </a:r>
            <a:r>
              <a:rPr lang="pt-BR" sz="2400" dirty="0"/>
              <a:t> 20), EMAIL (E-mail do aluno </a:t>
            </a:r>
            <a:r>
              <a:rPr lang="pt-BR" sz="2400" dirty="0" err="1"/>
              <a:t>String</a:t>
            </a:r>
            <a:r>
              <a:rPr lang="pt-BR" sz="2400" dirty="0"/>
              <a:t> 80)</a:t>
            </a:r>
          </a:p>
          <a:p>
            <a:pPr algn="ctr" rtl="0"/>
            <a:r>
              <a:rPr lang="pt-BR" sz="2400" dirty="0"/>
              <a:t>Métodos obrigatórios:</a:t>
            </a:r>
          </a:p>
          <a:p>
            <a:pPr algn="ctr" rtl="0"/>
            <a:r>
              <a:rPr lang="pt-BR" sz="2400" dirty="0" err="1"/>
              <a:t>get</a:t>
            </a:r>
            <a:r>
              <a:rPr lang="pt-BR" sz="2400" dirty="0"/>
              <a:t> e set (PARA TODOS OS ATRIBUTOS), </a:t>
            </a:r>
            <a:r>
              <a:rPr lang="pt-BR" sz="2400" dirty="0" err="1"/>
              <a:t>ValidarEmail</a:t>
            </a:r>
            <a:r>
              <a:rPr lang="pt-BR" sz="2400" dirty="0"/>
              <a:t>, </a:t>
            </a:r>
            <a:r>
              <a:rPr lang="pt-BR" sz="2400" dirty="0" err="1"/>
              <a:t>CampoNaoNulo</a:t>
            </a:r>
            <a:r>
              <a:rPr lang="pt-BR" sz="2400" dirty="0"/>
              <a:t>, </a:t>
            </a:r>
            <a:r>
              <a:rPr lang="pt-BR" sz="2400" dirty="0" err="1"/>
              <a:t>CadastroAluno</a:t>
            </a:r>
            <a:r>
              <a:rPr lang="pt-BR" sz="2400" dirty="0"/>
              <a:t> (Mostra todos os conteúdos dos atributos do aluno</a:t>
            </a:r>
          </a:p>
          <a:p>
            <a:pPr algn="ctr" rtl="0"/>
            <a:r>
              <a:rPr lang="pt-BR" sz="2400" dirty="0"/>
              <a:t>Faça um programa que recebe a classe Aluno e execute todas as rotinas de </a:t>
            </a:r>
            <a:r>
              <a:rPr lang="pt-BR" sz="2400" dirty="0" err="1"/>
              <a:t>get</a:t>
            </a:r>
            <a:r>
              <a:rPr lang="pt-BR" sz="2400" dirty="0"/>
              <a:t>, set e todos os métodos criados.</a:t>
            </a:r>
          </a:p>
        </p:txBody>
      </p:sp>
    </p:spTree>
    <p:extLst>
      <p:ext uri="{BB962C8B-B14F-4D97-AF65-F5344CB8AC3E}">
        <p14:creationId xmlns:p14="http://schemas.microsoft.com/office/powerpoint/2010/main" val="32752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tâ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pic>
          <p:nvPicPr>
            <p:cNvPr id="282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/>
              <a:t>Componentes de Computação </a:t>
            </a:r>
          </a:p>
        </p:txBody>
      </p: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73525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CLASSE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287921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ATRIBUTOS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82023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182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MÉTODOS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839656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202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MÉTODOS PRINCIPAIS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118372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1325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CRIANDO O SEU PRIMEIRO PROJETO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Abra o Eclipse</a:t>
            </a:r>
          </a:p>
          <a:p>
            <a:pPr>
              <a:spcBef>
                <a:spcPts val="0"/>
              </a:spcBef>
            </a:pPr>
            <a:r>
              <a:rPr lang="pt-BR" dirty="0"/>
              <a:t>Escolha a opção File;</a:t>
            </a:r>
          </a:p>
          <a:p>
            <a:pPr>
              <a:spcBef>
                <a:spcPts val="0"/>
              </a:spcBef>
            </a:pPr>
            <a:r>
              <a:rPr lang="pt-BR" dirty="0"/>
              <a:t>Escolha a opção New;</a:t>
            </a:r>
          </a:p>
          <a:p>
            <a:pPr>
              <a:spcBef>
                <a:spcPts val="0"/>
              </a:spcBef>
            </a:pPr>
            <a:r>
              <a:rPr lang="pt-BR" dirty="0"/>
              <a:t>Escolha </a:t>
            </a:r>
            <a:r>
              <a:rPr lang="pt-BR" dirty="0" err="1"/>
              <a:t>JavaProject</a:t>
            </a:r>
            <a:r>
              <a:rPr lang="pt-BR"/>
              <a:t>;</a:t>
            </a:r>
          </a:p>
          <a:p>
            <a:pPr>
              <a:spcBef>
                <a:spcPts val="0"/>
              </a:spcBef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431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CLASSES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Criando uma classe nova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sz="2000" dirty="0" err="1"/>
              <a:t>Public</a:t>
            </a:r>
            <a:r>
              <a:rPr lang="pt-BR" sz="2000" dirty="0"/>
              <a:t> </a:t>
            </a:r>
            <a:r>
              <a:rPr lang="pt-BR" sz="2000" dirty="0" err="1"/>
              <a:t>class</a:t>
            </a:r>
            <a:r>
              <a:rPr lang="pt-BR" sz="2000" dirty="0"/>
              <a:t> </a:t>
            </a:r>
            <a:r>
              <a:rPr lang="pt-BR" sz="2000" dirty="0" err="1"/>
              <a:t>Teste_Classe</a:t>
            </a:r>
            <a:r>
              <a:rPr lang="pt-BR" sz="2000" dirty="0"/>
              <a:t>  // Boas práticas:  Toda Classe começa com letra Maiúscula </a:t>
            </a:r>
            <a:r>
              <a:rPr lang="pt-BR" sz="2000" dirty="0" err="1"/>
              <a:t>Teste_Classe</a:t>
            </a:r>
            <a:r>
              <a:rPr lang="pt-BR" sz="20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57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ATRIBUTOS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F1391-D928-63B3-318F-F16C18C5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10525655" cy="435988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Criando um classe nova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sz="2400" dirty="0" err="1"/>
              <a:t>Teste_Classe</a:t>
            </a:r>
            <a:r>
              <a:rPr lang="pt-BR" sz="2400" dirty="0"/>
              <a:t> </a:t>
            </a:r>
            <a:endParaRPr lang="pt-BR" dirty="0"/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 	// Conteúdo da sua classe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numero;  // define o número como privado para ser utilizado aqui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int</a:t>
            </a:r>
            <a:r>
              <a:rPr lang="pt-BR" dirty="0"/>
              <a:t> resultado; // define o resultado como público para ser utilizado em seu objeto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567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33_TF22898775_Win32" id="{4D6974A7-200F-4D7A-9E77-8B84AEB0BF36}" vid="{276CB21F-6DB6-4182-83EC-82E4F1BCA4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CA63B502DA48642819285553564F79F" ma:contentTypeVersion="0" ma:contentTypeDescription="Crie um novo documento." ma:contentTypeScope="" ma:versionID="dea7777303bdc9a5404b7352f3bdc3c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257547f92819c86ae4143fe76bb6c5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8AE86D-635A-46A9-B7B5-979148771207}"/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TotalTime>2411</TotalTime>
  <Words>533</Words>
  <Application>Microsoft Office PowerPoint</Application>
  <PresentationFormat>Widescreen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Consolas</vt:lpstr>
      <vt:lpstr>Tw Cen MT</vt:lpstr>
      <vt:lpstr>Circuito</vt:lpstr>
      <vt:lpstr>Criando OBJETO ????</vt:lpstr>
      <vt:lpstr>Componentes de Computação </vt:lpstr>
      <vt:lpstr>CLASSE</vt:lpstr>
      <vt:lpstr>ATRIBUTOS</vt:lpstr>
      <vt:lpstr>MÉTODOS</vt:lpstr>
      <vt:lpstr>MÉTODOS PRINCIPAIS</vt:lpstr>
      <vt:lpstr>CRIANDO O SEU PRIMEIRO PROJETO</vt:lpstr>
      <vt:lpstr>CLASSES</vt:lpstr>
      <vt:lpstr>ATRIBUTOS</vt:lpstr>
      <vt:lpstr>MÉTODOS</vt:lpstr>
      <vt:lpstr>UTILIZANDO NOSSA CLASSE</vt:lpstr>
      <vt:lpstr>Perguntas?</vt:lpstr>
      <vt:lpstr>Atividade de fixação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CLAUDIO ROBERTO CORREDATO</dc:creator>
  <cp:lastModifiedBy>CLAUDIO ROBERTO CORREDATO</cp:lastModifiedBy>
  <cp:revision>5</cp:revision>
  <dcterms:created xsi:type="dcterms:W3CDTF">2024-08-12T11:48:36Z</dcterms:created>
  <dcterms:modified xsi:type="dcterms:W3CDTF">2024-08-19T22:14:30Z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0x0101004CA63B502DA48642819285553564F79F</vt:lpwstr>
  </property>
</Properties>
</file>